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
      <p:font typeface="Average"/>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d7dfa734cc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d7dfa734cc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d7dfa734c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d7dfa734c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d7dfa734c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d7dfa734c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d7dfa734c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d7dfa734c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d7dfa734c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d7dfa734c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d7dfa734cc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d7dfa734c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7dfa734cc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7dfa734c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2.jpg"/><Relationship Id="rId4" Type="http://schemas.openxmlformats.org/officeDocument/2006/relationships/image" Target="../media/image6.jpg"/><Relationship Id="rId5" Type="http://schemas.openxmlformats.org/officeDocument/2006/relationships/image" Target="../media/image5.jpg"/><Relationship Id="rId6" Type="http://schemas.openxmlformats.org/officeDocument/2006/relationships/image" Target="../media/image3.jpg"/><Relationship Id="rId7"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hyperlink" Target="https://onevmw-my.sharepoint.com/:x:/g/personal/gmanik_vmware_com/EUcYMdLZuL1DnNgGGMjJIukBwnRNFlp4_FCrdqFMEGBfbw?e=5JUbiS" TargetMode="External"/><Relationship Id="rId4" Type="http://schemas.openxmlformats.org/officeDocument/2006/relationships/hyperlink" Target="https://onevmw-my.sharepoint.com/:x:/g/personal/gmanik_vmware_com/EZoexu5XZj9JohJWdNPvX1kB9C4aIQFRJiNNNZ2BE1VD-g?e=Z771MI"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850350" y="1578400"/>
            <a:ext cx="6293700" cy="196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Staff Management Tool</a:t>
            </a:r>
            <a:endParaRPr/>
          </a:p>
          <a:p>
            <a:pPr indent="0" lvl="0" marL="0" rtl="0" algn="l">
              <a:spcBef>
                <a:spcPts val="0"/>
              </a:spcBef>
              <a:spcAft>
                <a:spcPts val="0"/>
              </a:spcAft>
              <a:buNone/>
            </a:pPr>
            <a:r>
              <a:rPr lang="en-GB"/>
              <a:t>Presentation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6"/>
          <p:cNvSpPr txBox="1"/>
          <p:nvPr>
            <p:ph type="title"/>
          </p:nvPr>
        </p:nvSpPr>
        <p:spPr>
          <a:xfrm>
            <a:off x="1297500" y="546500"/>
            <a:ext cx="7038900" cy="58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Example</a:t>
            </a:r>
            <a:endParaRPr/>
          </a:p>
        </p:txBody>
      </p:sp>
      <p:sp>
        <p:nvSpPr>
          <p:cNvPr id="295" name="Google Shape;295;p26"/>
          <p:cNvSpPr txBox="1"/>
          <p:nvPr>
            <p:ph idx="1" type="body"/>
          </p:nvPr>
        </p:nvSpPr>
        <p:spPr>
          <a:xfrm>
            <a:off x="1297500" y="1200150"/>
            <a:ext cx="7038900" cy="366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For eg:- for Day-Wise</a:t>
            </a:r>
            <a:endParaRPr/>
          </a:p>
          <a:p>
            <a:pPr indent="0" lvl="0" marL="0" rtl="0" algn="l">
              <a:spcBef>
                <a:spcPts val="1600"/>
              </a:spcBef>
              <a:spcAft>
                <a:spcPts val="0"/>
              </a:spcAft>
              <a:buNone/>
            </a:pPr>
            <a:r>
              <a:rPr lang="en-GB"/>
              <a:t>We will select the whole column of date and of that day and and then we will do summation of the values of  that column and according to given average handling time and shift hours for Chats and Calls we will calculate the engineers needed day-wise.</a:t>
            </a:r>
            <a:endParaRPr/>
          </a:p>
          <a:p>
            <a:pPr indent="0" lvl="0" marL="0" rtl="0" algn="l">
              <a:spcBef>
                <a:spcPts val="160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So this calculations tells that we require this much amount of resources.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Similarly ,we will do this for Calls  data .</a:t>
            </a:r>
            <a:endParaRPr/>
          </a:p>
        </p:txBody>
      </p:sp>
      <p:pic>
        <p:nvPicPr>
          <p:cNvPr id="296" name="Google Shape;296;p26"/>
          <p:cNvPicPr preferRelativeResize="0"/>
          <p:nvPr/>
        </p:nvPicPr>
        <p:blipFill>
          <a:blip r:embed="rId3">
            <a:alphaModFix/>
          </a:blip>
          <a:stretch>
            <a:fillRect/>
          </a:stretch>
        </p:blipFill>
        <p:spPr>
          <a:xfrm>
            <a:off x="1403750" y="2668200"/>
            <a:ext cx="5486400" cy="1210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7"/>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302" name="Google Shape;302;p27"/>
          <p:cNvGrpSpPr/>
          <p:nvPr/>
        </p:nvGrpSpPr>
        <p:grpSpPr>
          <a:xfrm>
            <a:off x="4066820" y="1553491"/>
            <a:ext cx="3159984" cy="2439109"/>
            <a:chOff x="3553042" y="1657806"/>
            <a:chExt cx="3461100" cy="2671532"/>
          </a:xfrm>
        </p:grpSpPr>
        <p:sp>
          <p:nvSpPr>
            <p:cNvPr id="303" name="Google Shape;303;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1" name="Google Shape;311;p27"/>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12" name="Google Shape;312;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27"/>
          <p:cNvGrpSpPr/>
          <p:nvPr/>
        </p:nvGrpSpPr>
        <p:grpSpPr>
          <a:xfrm>
            <a:off x="6762480" y="2546254"/>
            <a:ext cx="1024386" cy="1522884"/>
            <a:chOff x="6505573" y="2745170"/>
            <a:chExt cx="1122000" cy="1668000"/>
          </a:xfrm>
        </p:grpSpPr>
        <p:sp>
          <p:nvSpPr>
            <p:cNvPr id="314" name="Google Shape;314;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8" name="Google Shape;318;p27"/>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19" name="Google Shape;319;p27"/>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 name="Google Shape;320;p27"/>
          <p:cNvGrpSpPr/>
          <p:nvPr/>
        </p:nvGrpSpPr>
        <p:grpSpPr>
          <a:xfrm>
            <a:off x="6405845" y="3121897"/>
            <a:ext cx="520684" cy="1036470"/>
            <a:chOff x="9543736" y="4486132"/>
            <a:chExt cx="570300" cy="1135235"/>
          </a:xfrm>
        </p:grpSpPr>
        <p:sp>
          <p:nvSpPr>
            <p:cNvPr id="321" name="Google Shape;321;p2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5" name="Google Shape;325;p27"/>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26" name="Google Shape;326;p27"/>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27"/>
          <p:cNvGrpSpPr/>
          <p:nvPr/>
        </p:nvGrpSpPr>
        <p:grpSpPr>
          <a:xfrm>
            <a:off x="7564804" y="3443361"/>
            <a:ext cx="455496" cy="692277"/>
            <a:chOff x="7384375" y="3728000"/>
            <a:chExt cx="498900" cy="758244"/>
          </a:xfrm>
        </p:grpSpPr>
        <p:sp>
          <p:nvSpPr>
            <p:cNvPr id="328" name="Google Shape;328;p2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27"/>
          <p:cNvGrpSpPr/>
          <p:nvPr/>
        </p:nvGrpSpPr>
        <p:grpSpPr>
          <a:xfrm>
            <a:off x="7564836" y="3561758"/>
            <a:ext cx="478081" cy="462776"/>
            <a:chOff x="7384385" y="3857442"/>
            <a:chExt cx="523637" cy="506874"/>
          </a:xfrm>
        </p:grpSpPr>
        <p:sp>
          <p:nvSpPr>
            <p:cNvPr id="333" name="Google Shape;333;p2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27"/>
            <p:cNvGrpSpPr/>
            <p:nvPr/>
          </p:nvGrpSpPr>
          <p:grpSpPr>
            <a:xfrm>
              <a:off x="7384385" y="3857442"/>
              <a:ext cx="523637" cy="498900"/>
              <a:chOff x="7384385" y="3857442"/>
              <a:chExt cx="523637" cy="498900"/>
            </a:xfrm>
          </p:grpSpPr>
          <p:sp>
            <p:nvSpPr>
              <p:cNvPr id="335" name="Google Shape;335;p2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37" name="Google Shape;337;p27"/>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38" name="Google Shape;338;p27"/>
          <p:cNvGrpSpPr/>
          <p:nvPr/>
        </p:nvGrpSpPr>
        <p:grpSpPr>
          <a:xfrm>
            <a:off x="8110843" y="3443361"/>
            <a:ext cx="435785" cy="692277"/>
            <a:chOff x="7982421" y="3727763"/>
            <a:chExt cx="477311" cy="758244"/>
          </a:xfrm>
        </p:grpSpPr>
        <p:sp>
          <p:nvSpPr>
            <p:cNvPr id="339" name="Google Shape;339;p2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7" name="Google Shape;347;p27"/>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492925" y="1154050"/>
            <a:ext cx="7211700" cy="80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100"/>
              <a:t>Contents</a:t>
            </a:r>
            <a:endParaRPr sz="4100"/>
          </a:p>
        </p:txBody>
      </p:sp>
      <p:sp>
        <p:nvSpPr>
          <p:cNvPr id="234" name="Google Shape;234;p18"/>
          <p:cNvSpPr txBox="1"/>
          <p:nvPr/>
        </p:nvSpPr>
        <p:spPr>
          <a:xfrm>
            <a:off x="6847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Problem Statement </a:t>
            </a:r>
            <a:endParaRPr sz="1800">
              <a:solidFill>
                <a:srgbClr val="CACACA"/>
              </a:solidFill>
              <a:latin typeface="Average"/>
              <a:ea typeface="Average"/>
              <a:cs typeface="Average"/>
              <a:sym typeface="Average"/>
            </a:endParaRPr>
          </a:p>
        </p:txBody>
      </p:sp>
      <p:sp>
        <p:nvSpPr>
          <p:cNvPr id="235" name="Google Shape;235;p18"/>
          <p:cNvSpPr txBox="1"/>
          <p:nvPr/>
        </p:nvSpPr>
        <p:spPr>
          <a:xfrm>
            <a:off x="6847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Idea Abstract</a:t>
            </a:r>
            <a:endParaRPr>
              <a:solidFill>
                <a:srgbClr val="CACACA"/>
              </a:solidFill>
              <a:latin typeface="Montserrat"/>
              <a:ea typeface="Montserrat"/>
              <a:cs typeface="Montserrat"/>
              <a:sym typeface="Montserrat"/>
            </a:endParaRPr>
          </a:p>
        </p:txBody>
      </p:sp>
      <p:sp>
        <p:nvSpPr>
          <p:cNvPr id="236" name="Google Shape;236;p18"/>
          <p:cNvSpPr txBox="1"/>
          <p:nvPr/>
        </p:nvSpPr>
        <p:spPr>
          <a:xfrm>
            <a:off x="684700" y="2748575"/>
            <a:ext cx="6924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How will our idea help the industry and which problem it will solve? </a:t>
            </a:r>
            <a:endParaRPr>
              <a:solidFill>
                <a:srgbClr val="CACACA"/>
              </a:solidFill>
              <a:latin typeface="Montserrat"/>
              <a:ea typeface="Montserrat"/>
              <a:cs typeface="Montserrat"/>
              <a:sym typeface="Montserrat"/>
            </a:endParaRPr>
          </a:p>
        </p:txBody>
      </p:sp>
      <p:sp>
        <p:nvSpPr>
          <p:cNvPr id="237" name="Google Shape;237;p1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38" name="Google Shape;238;p18"/>
          <p:cNvSpPr txBox="1"/>
          <p:nvPr/>
        </p:nvSpPr>
        <p:spPr>
          <a:xfrm>
            <a:off x="684701" y="3074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Solution</a:t>
            </a:r>
            <a:endParaRPr>
              <a:solidFill>
                <a:srgbClr val="CACACA"/>
              </a:solidFill>
              <a:latin typeface="Montserrat"/>
              <a:ea typeface="Montserrat"/>
              <a:cs typeface="Montserrat"/>
              <a:sym typeface="Montserrat"/>
            </a:endParaRPr>
          </a:p>
        </p:txBody>
      </p:sp>
      <p:sp>
        <p:nvSpPr>
          <p:cNvPr id="239" name="Google Shape;239;p18"/>
          <p:cNvSpPr txBox="1"/>
          <p:nvPr/>
        </p:nvSpPr>
        <p:spPr>
          <a:xfrm>
            <a:off x="684700" y="3399575"/>
            <a:ext cx="3018300" cy="276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Example</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9"/>
          <p:cNvSpPr txBox="1"/>
          <p:nvPr>
            <p:ph type="title"/>
          </p:nvPr>
        </p:nvSpPr>
        <p:spPr>
          <a:xfrm>
            <a:off x="1140300" y="393750"/>
            <a:ext cx="7196100" cy="54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a:t>
            </a:r>
            <a:endParaRPr/>
          </a:p>
        </p:txBody>
      </p:sp>
      <p:sp>
        <p:nvSpPr>
          <p:cNvPr id="245" name="Google Shape;245;p19"/>
          <p:cNvSpPr txBox="1"/>
          <p:nvPr>
            <p:ph idx="1" type="body"/>
          </p:nvPr>
        </p:nvSpPr>
        <p:spPr>
          <a:xfrm>
            <a:off x="1455700" y="1567550"/>
            <a:ext cx="7688400" cy="73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Predictive</a:t>
            </a:r>
            <a:r>
              <a:rPr lang="en-GB"/>
              <a:t> model for resource management in remote IT service desk.</a:t>
            </a:r>
            <a:endParaRPr/>
          </a:p>
          <a:p>
            <a:pPr indent="0" lvl="0" marL="0" rtl="0" algn="l">
              <a:lnSpc>
                <a:spcPct val="115000"/>
              </a:lnSpc>
              <a:spcBef>
                <a:spcPts val="0"/>
              </a:spcBef>
              <a:spcAft>
                <a:spcPts val="0"/>
              </a:spcAft>
              <a:buNone/>
            </a:pPr>
            <a:r>
              <a:rPr lang="en-GB"/>
              <a:t>The predictive model should predict number of resources required at every hour(both weekdays and weekends) based on the historical volume for both Calls and Chats.</a:t>
            </a:r>
            <a:endParaRPr/>
          </a:p>
          <a:p>
            <a:pPr indent="0" lvl="0" marL="0" rtl="0" algn="l">
              <a:lnSpc>
                <a:spcPct val="100000"/>
              </a:lnSpc>
              <a:spcBef>
                <a:spcPts val="0"/>
              </a:spcBef>
              <a:spcAft>
                <a:spcPts val="0"/>
              </a:spcAft>
              <a:buNone/>
            </a:pPr>
            <a:r>
              <a:t/>
            </a:r>
            <a:endParaRPr/>
          </a:p>
          <a:p>
            <a:pPr indent="0" lvl="0" marL="0" rtl="0" algn="l">
              <a:lnSpc>
                <a:spcPct val="100000"/>
              </a:lnSpc>
              <a:spcBef>
                <a:spcPts val="1600"/>
              </a:spcBef>
              <a:spcAft>
                <a:spcPts val="0"/>
              </a:spcAft>
              <a:buNone/>
            </a:pPr>
            <a:r>
              <a:t/>
            </a:r>
            <a:endParaRPr/>
          </a:p>
          <a:p>
            <a:pPr indent="0" lvl="0" marL="0" rtl="0" algn="l">
              <a:lnSpc>
                <a:spcPct val="100000"/>
              </a:lnSpc>
              <a:spcBef>
                <a:spcPts val="1600"/>
              </a:spcBef>
              <a:spcAft>
                <a:spcPts val="1600"/>
              </a:spcAft>
              <a:buNone/>
            </a:pPr>
            <a:r>
              <a:t/>
            </a:r>
            <a:endParaRPr/>
          </a:p>
        </p:txBody>
      </p:sp>
      <p:sp>
        <p:nvSpPr>
          <p:cNvPr id="246" name="Google Shape;246;p19"/>
          <p:cNvSpPr txBox="1"/>
          <p:nvPr>
            <p:ph type="title"/>
          </p:nvPr>
        </p:nvSpPr>
        <p:spPr>
          <a:xfrm>
            <a:off x="1297500" y="1132625"/>
            <a:ext cx="2814900" cy="4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Business case:-</a:t>
            </a:r>
            <a:endParaRPr sz="1600"/>
          </a:p>
        </p:txBody>
      </p:sp>
      <p:sp>
        <p:nvSpPr>
          <p:cNvPr id="247" name="Google Shape;247;p19"/>
          <p:cNvSpPr txBox="1"/>
          <p:nvPr>
            <p:ph type="title"/>
          </p:nvPr>
        </p:nvSpPr>
        <p:spPr>
          <a:xfrm>
            <a:off x="1297500" y="2511100"/>
            <a:ext cx="2681400" cy="36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Date to be provided:</a:t>
            </a:r>
            <a:r>
              <a:rPr lang="en-GB" sz="1600"/>
              <a:t>-</a:t>
            </a:r>
            <a:endParaRPr sz="1600"/>
          </a:p>
        </p:txBody>
      </p:sp>
      <p:sp>
        <p:nvSpPr>
          <p:cNvPr id="248" name="Google Shape;248;p19"/>
          <p:cNvSpPr txBox="1"/>
          <p:nvPr>
            <p:ph idx="1" type="body"/>
          </p:nvPr>
        </p:nvSpPr>
        <p:spPr>
          <a:xfrm>
            <a:off x="1510950" y="2938450"/>
            <a:ext cx="7688400" cy="73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Based on the historical call and chat volume at Service desk, we need a prediction model to gauge the right </a:t>
            </a:r>
            <a:r>
              <a:rPr lang="en-GB"/>
              <a:t>number</a:t>
            </a:r>
            <a:r>
              <a:rPr lang="en-GB"/>
              <a:t> of resources required hourly basis</a:t>
            </a:r>
            <a:r>
              <a:rPr lang="en-GB"/>
              <a:t>(both weekdays and weekends). Also, you would be provided with Average Handling Time of calls and chats at Service Desk.</a:t>
            </a:r>
            <a:endParaRPr/>
          </a:p>
          <a:p>
            <a:pPr indent="0" lvl="0" marL="0" rtl="0" algn="l">
              <a:lnSpc>
                <a:spcPct val="100000"/>
              </a:lnSpc>
              <a:spcBef>
                <a:spcPts val="0"/>
              </a:spcBef>
              <a:spcAft>
                <a:spcPts val="0"/>
              </a:spcAft>
              <a:buNone/>
            </a:pPr>
            <a:r>
              <a:t/>
            </a:r>
            <a:endParaRPr/>
          </a:p>
          <a:p>
            <a:pPr indent="0" lvl="0" marL="0" rtl="0" algn="l">
              <a:lnSpc>
                <a:spcPct val="100000"/>
              </a:lnSpc>
              <a:spcBef>
                <a:spcPts val="1600"/>
              </a:spcBef>
              <a:spcAft>
                <a:spcPts val="0"/>
              </a:spcAft>
              <a:buNone/>
            </a:pPr>
            <a:r>
              <a:t/>
            </a:r>
            <a:endParaRPr/>
          </a:p>
          <a:p>
            <a:pPr indent="0" lvl="0" marL="0" rtl="0" algn="l">
              <a:lnSpc>
                <a:spcPct val="100000"/>
              </a:lnSpc>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0"/>
          <p:cNvSpPr txBox="1"/>
          <p:nvPr>
            <p:ph type="title"/>
          </p:nvPr>
        </p:nvSpPr>
        <p:spPr>
          <a:xfrm>
            <a:off x="1297500" y="393750"/>
            <a:ext cx="7038900" cy="49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a:t>
            </a:r>
            <a:endParaRPr/>
          </a:p>
        </p:txBody>
      </p:sp>
      <p:sp>
        <p:nvSpPr>
          <p:cNvPr id="254" name="Google Shape;254;p20"/>
          <p:cNvSpPr txBox="1"/>
          <p:nvPr>
            <p:ph idx="1" type="body"/>
          </p:nvPr>
        </p:nvSpPr>
        <p:spPr>
          <a:xfrm>
            <a:off x="1540625" y="1567550"/>
            <a:ext cx="6611400" cy="157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predictive model should be robust to predict the right resources required at each hour to take calls and chats.</a:t>
            </a:r>
            <a:endParaRPr/>
          </a:p>
          <a:p>
            <a:pPr indent="0" lvl="0" marL="0" rtl="0" algn="l">
              <a:spcBef>
                <a:spcPts val="1600"/>
              </a:spcBef>
              <a:spcAft>
                <a:spcPts val="0"/>
              </a:spcAft>
              <a:buNone/>
            </a:pPr>
            <a:r>
              <a:rPr lang="en-GB"/>
              <a:t>An accurate predictive model would have the final outcome:</a:t>
            </a:r>
            <a:endParaRPr/>
          </a:p>
          <a:p>
            <a:pPr indent="-311150" lvl="0" marL="457200" rtl="0" algn="l">
              <a:spcBef>
                <a:spcPts val="0"/>
              </a:spcBef>
              <a:spcAft>
                <a:spcPts val="0"/>
              </a:spcAft>
              <a:buSzPts val="1300"/>
              <a:buChar char="●"/>
            </a:pPr>
            <a:r>
              <a:rPr lang="en-GB"/>
              <a:t>Immediate support with very less wait time on calls and chats.</a:t>
            </a:r>
            <a:endParaRPr/>
          </a:p>
          <a:p>
            <a:pPr indent="-311150" lvl="0" marL="457200" rtl="0" algn="l">
              <a:spcBef>
                <a:spcPts val="0"/>
              </a:spcBef>
              <a:spcAft>
                <a:spcPts val="0"/>
              </a:spcAft>
              <a:buSzPts val="1300"/>
              <a:buChar char="●"/>
            </a:pPr>
            <a:r>
              <a:rPr lang="en-GB"/>
              <a:t>Less abandoned calls/chats due to sufficient resources.</a:t>
            </a:r>
            <a:endParaRPr/>
          </a:p>
        </p:txBody>
      </p:sp>
      <p:sp>
        <p:nvSpPr>
          <p:cNvPr id="255" name="Google Shape;255;p20"/>
          <p:cNvSpPr txBox="1"/>
          <p:nvPr>
            <p:ph type="title"/>
          </p:nvPr>
        </p:nvSpPr>
        <p:spPr>
          <a:xfrm>
            <a:off x="1297500" y="1132625"/>
            <a:ext cx="2814900" cy="4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About the Model</a:t>
            </a:r>
            <a:r>
              <a:rPr lang="en-GB" sz="1600"/>
              <a:t>:-</a:t>
            </a:r>
            <a:endParaRPr sz="1600"/>
          </a:p>
        </p:txBody>
      </p:sp>
      <p:sp>
        <p:nvSpPr>
          <p:cNvPr id="256" name="Google Shape;256;p20"/>
          <p:cNvSpPr txBox="1"/>
          <p:nvPr>
            <p:ph type="title"/>
          </p:nvPr>
        </p:nvSpPr>
        <p:spPr>
          <a:xfrm>
            <a:off x="1297500" y="3097825"/>
            <a:ext cx="3274500" cy="43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Data to support prediction </a:t>
            </a:r>
            <a:r>
              <a:rPr lang="en-GB" sz="1600"/>
              <a:t>:-</a:t>
            </a:r>
            <a:endParaRPr sz="1600"/>
          </a:p>
        </p:txBody>
      </p:sp>
      <p:sp>
        <p:nvSpPr>
          <p:cNvPr id="257" name="Google Shape;257;p20"/>
          <p:cNvSpPr txBox="1"/>
          <p:nvPr>
            <p:ph idx="1" type="body"/>
          </p:nvPr>
        </p:nvSpPr>
        <p:spPr>
          <a:xfrm>
            <a:off x="1540625" y="3532825"/>
            <a:ext cx="2814900" cy="11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Average Handling Time(AHT):-</a:t>
            </a:r>
            <a:endParaRPr/>
          </a:p>
          <a:p>
            <a:pPr indent="-311150" lvl="0" marL="457200" rtl="0" algn="l">
              <a:spcBef>
                <a:spcPts val="1600"/>
              </a:spcBef>
              <a:spcAft>
                <a:spcPts val="0"/>
              </a:spcAft>
              <a:buSzPts val="1300"/>
              <a:buChar char="●"/>
            </a:pPr>
            <a:r>
              <a:rPr lang="en-GB"/>
              <a:t>Calls-14 mins</a:t>
            </a:r>
            <a:endParaRPr/>
          </a:p>
          <a:p>
            <a:pPr indent="-311150" lvl="0" marL="457200" rtl="0" algn="l">
              <a:spcBef>
                <a:spcPts val="0"/>
              </a:spcBef>
              <a:spcAft>
                <a:spcPts val="0"/>
              </a:spcAft>
              <a:buSzPts val="1300"/>
              <a:buChar char="●"/>
            </a:pPr>
            <a:r>
              <a:rPr lang="en-GB"/>
              <a:t>Chats-23 mins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1"/>
          <p:cNvSpPr txBox="1"/>
          <p:nvPr>
            <p:ph idx="1" type="body"/>
          </p:nvPr>
        </p:nvSpPr>
        <p:spPr>
          <a:xfrm>
            <a:off x="1710475" y="1482625"/>
            <a:ext cx="6987300" cy="339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Shift hours:-</a:t>
            </a:r>
            <a:endParaRPr/>
          </a:p>
          <a:p>
            <a:pPr indent="-311150" lvl="0" marL="457200" rtl="0" algn="l">
              <a:spcBef>
                <a:spcPts val="0"/>
              </a:spcBef>
              <a:spcAft>
                <a:spcPts val="0"/>
              </a:spcAft>
              <a:buSzPts val="1300"/>
              <a:buChar char="●"/>
            </a:pPr>
            <a:r>
              <a:rPr lang="en-GB"/>
              <a:t>In a given day, engineers are available for 7 hours 30 mins (excludes 1.5 hours of break) to take calls and chats</a:t>
            </a:r>
            <a:endParaRPr/>
          </a:p>
          <a:p>
            <a:pPr indent="-311150" lvl="0" marL="457200" rtl="0" algn="l">
              <a:spcBef>
                <a:spcPts val="0"/>
              </a:spcBef>
              <a:spcAft>
                <a:spcPts val="0"/>
              </a:spcAft>
              <a:buSzPts val="1300"/>
              <a:buChar char="●"/>
            </a:pPr>
            <a:r>
              <a:rPr lang="en-GB"/>
              <a:t>In a given week, engineers are available to work for 5 days  with 2 days of weekly off.</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Business hours:-</a:t>
            </a:r>
            <a:endParaRPr/>
          </a:p>
          <a:p>
            <a:pPr indent="-311150" lvl="0" marL="457200" rtl="0" algn="l">
              <a:spcBef>
                <a:spcPts val="0"/>
              </a:spcBef>
              <a:spcAft>
                <a:spcPts val="0"/>
              </a:spcAft>
              <a:buSzPts val="1300"/>
              <a:buChar char="●"/>
            </a:pPr>
            <a:r>
              <a:rPr lang="en-GB"/>
              <a:t>24x7, 365 days</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Historical Volume:-</a:t>
            </a:r>
            <a:endParaRPr/>
          </a:p>
          <a:p>
            <a:pPr indent="-311150" lvl="0" marL="457200" rtl="0" algn="l">
              <a:spcBef>
                <a:spcPts val="0"/>
              </a:spcBef>
              <a:spcAft>
                <a:spcPts val="0"/>
              </a:spcAft>
              <a:buSzPts val="1300"/>
              <a:buChar char="●"/>
            </a:pPr>
            <a:r>
              <a:rPr lang="en-GB"/>
              <a:t>Attached excel for both Calls and Chats for 2 months.</a:t>
            </a:r>
            <a:endParaRPr/>
          </a:p>
          <a:p>
            <a:pPr indent="-311150" lvl="0" marL="457200" rtl="0" algn="l">
              <a:spcBef>
                <a:spcPts val="0"/>
              </a:spcBef>
              <a:spcAft>
                <a:spcPts val="0"/>
              </a:spcAft>
              <a:buSzPts val="1300"/>
              <a:buChar char="●"/>
            </a:pPr>
            <a:r>
              <a:rPr lang="en-GB" u="sng">
                <a:solidFill>
                  <a:schemeClr val="hlink"/>
                </a:solidFill>
                <a:hlinkClick r:id="rId3"/>
              </a:rPr>
              <a:t>https://onevmw-my.sharepoint.com/:x:/g/personal/gmanik_vmware_com/EUcYMdLZuL1DnNgGGMjJIukBwnRNFlp4_FCrdqFMEGBfbw?e=5JUbiS</a:t>
            </a:r>
            <a:endParaRPr/>
          </a:p>
          <a:p>
            <a:pPr indent="-311150" lvl="0" marL="457200" rtl="0" algn="l">
              <a:spcBef>
                <a:spcPts val="0"/>
              </a:spcBef>
              <a:spcAft>
                <a:spcPts val="0"/>
              </a:spcAft>
              <a:buSzPts val="1300"/>
              <a:buChar char="●"/>
            </a:pPr>
            <a:r>
              <a:rPr lang="en-GB" u="sng">
                <a:solidFill>
                  <a:schemeClr val="hlink"/>
                </a:solidFill>
                <a:hlinkClick r:id="rId4"/>
              </a:rPr>
              <a:t>https://onevmw-my.sharepoint.com/:x:/g/personal/gmanik_vmware_com/EZoexu5XZj9JohJWdNPvX1kB9C4aIQFRJiNNNZ2BE1VD-g?e=Z771MI</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63" name="Google Shape;263;p21"/>
          <p:cNvSpPr txBox="1"/>
          <p:nvPr>
            <p:ph type="title"/>
          </p:nvPr>
        </p:nvSpPr>
        <p:spPr>
          <a:xfrm>
            <a:off x="1297500" y="393750"/>
            <a:ext cx="7038900" cy="49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a:t>
            </a:r>
            <a:endParaRPr/>
          </a:p>
        </p:txBody>
      </p:sp>
      <p:sp>
        <p:nvSpPr>
          <p:cNvPr id="264" name="Google Shape;264;p21"/>
          <p:cNvSpPr txBox="1"/>
          <p:nvPr>
            <p:ph type="title"/>
          </p:nvPr>
        </p:nvSpPr>
        <p:spPr>
          <a:xfrm>
            <a:off x="1479475" y="1015275"/>
            <a:ext cx="3274500" cy="39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Data to support prediction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2"/>
          <p:cNvSpPr txBox="1"/>
          <p:nvPr>
            <p:ph idx="1" type="body"/>
          </p:nvPr>
        </p:nvSpPr>
        <p:spPr>
          <a:xfrm>
            <a:off x="1710450" y="1519025"/>
            <a:ext cx="66693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With the data provided, aim to ensure we have sufficient staffing round the clock. The predictive model should suggest number of engineers needed on:</a:t>
            </a:r>
            <a:endParaRPr/>
          </a:p>
          <a:p>
            <a:pPr indent="-311150" lvl="0" marL="457200" rtl="0" algn="l">
              <a:spcBef>
                <a:spcPts val="1600"/>
              </a:spcBef>
              <a:spcAft>
                <a:spcPts val="0"/>
              </a:spcAft>
              <a:buSzPts val="1300"/>
              <a:buChar char="●"/>
            </a:pPr>
            <a:r>
              <a:rPr lang="en-GB"/>
              <a:t>Hourly Basis</a:t>
            </a:r>
            <a:endParaRPr/>
          </a:p>
          <a:p>
            <a:pPr indent="-311150" lvl="0" marL="457200" rtl="0" algn="l">
              <a:spcBef>
                <a:spcPts val="0"/>
              </a:spcBef>
              <a:spcAft>
                <a:spcPts val="0"/>
              </a:spcAft>
              <a:buSzPts val="1300"/>
              <a:buChar char="●"/>
            </a:pPr>
            <a:r>
              <a:rPr lang="en-GB"/>
              <a:t>Day Wise</a:t>
            </a:r>
            <a:endParaRPr/>
          </a:p>
          <a:p>
            <a:pPr indent="-311150" lvl="0" marL="457200" rtl="0" algn="l">
              <a:spcBef>
                <a:spcPts val="0"/>
              </a:spcBef>
              <a:spcAft>
                <a:spcPts val="0"/>
              </a:spcAft>
              <a:buSzPts val="1300"/>
              <a:buChar char="●"/>
            </a:pPr>
            <a:r>
              <a:rPr lang="en-GB"/>
              <a:t>Weekly Basis</a:t>
            </a:r>
            <a:endParaRPr/>
          </a:p>
          <a:p>
            <a:pPr indent="0" lvl="0" marL="0" rtl="0" algn="l">
              <a:spcBef>
                <a:spcPts val="1600"/>
              </a:spcBef>
              <a:spcAft>
                <a:spcPts val="1600"/>
              </a:spcAft>
              <a:buNone/>
            </a:pPr>
            <a:r>
              <a:rPr lang="en-GB"/>
              <a:t>Also. the model should be retrainable after every month with new set of historical data. </a:t>
            </a:r>
            <a:endParaRPr/>
          </a:p>
        </p:txBody>
      </p:sp>
      <p:sp>
        <p:nvSpPr>
          <p:cNvPr id="270" name="Google Shape;270;p22"/>
          <p:cNvSpPr txBox="1"/>
          <p:nvPr>
            <p:ph type="title"/>
          </p:nvPr>
        </p:nvSpPr>
        <p:spPr>
          <a:xfrm>
            <a:off x="1297500" y="393750"/>
            <a:ext cx="7038900" cy="49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a:t>
            </a:r>
            <a:endParaRPr/>
          </a:p>
        </p:txBody>
      </p:sp>
      <p:sp>
        <p:nvSpPr>
          <p:cNvPr id="271" name="Google Shape;271;p22"/>
          <p:cNvSpPr txBox="1"/>
          <p:nvPr>
            <p:ph type="title"/>
          </p:nvPr>
        </p:nvSpPr>
        <p:spPr>
          <a:xfrm>
            <a:off x="1479475" y="1015275"/>
            <a:ext cx="3274500" cy="39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Final Outcome</a:t>
            </a:r>
            <a:r>
              <a:rPr lang="en-GB" sz="1600"/>
              <a:t> :-</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3"/>
          <p:cNvSpPr txBox="1"/>
          <p:nvPr>
            <p:ph type="title"/>
          </p:nvPr>
        </p:nvSpPr>
        <p:spPr>
          <a:xfrm>
            <a:off x="1297500" y="503625"/>
            <a:ext cx="7038900" cy="5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Idea Abstract</a:t>
            </a:r>
            <a:endParaRPr/>
          </a:p>
        </p:txBody>
      </p:sp>
      <p:sp>
        <p:nvSpPr>
          <p:cNvPr id="277" name="Google Shape;277;p23"/>
          <p:cNvSpPr txBox="1"/>
          <p:nvPr>
            <p:ph idx="1" type="body"/>
          </p:nvPr>
        </p:nvSpPr>
        <p:spPr>
          <a:xfrm>
            <a:off x="1297500" y="1285875"/>
            <a:ext cx="7038900" cy="3192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Staff management is a leading  staffing provider with deep domain expertise supporting clients via call or chat. Staff planning involves choosing tasks that must be provided to attain  organisational goals,meeting customer demands by providing resources to the customers without any problem.Their responsibility is to respond to incoming calls or chats from the customers to tackle their queries,answer to questions,provide information ,handle complaints regarding the organisation ‘s  products or complaints. In this project,we will build a model which will predict number of engineers required at a particular time, a particular day of a week.We can predict for which time slot we will be requiring the maximum and minimum number of engineers so that we can scale up and down our resources and meet the customer demands without wasting any of our resources.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will</a:t>
            </a:r>
            <a:r>
              <a:rPr lang="en-GB"/>
              <a:t> our</a:t>
            </a:r>
            <a:r>
              <a:rPr lang="en-GB"/>
              <a:t> idea help the </a:t>
            </a:r>
            <a:r>
              <a:rPr lang="en-GB"/>
              <a:t>industry</a:t>
            </a:r>
            <a:r>
              <a:rPr lang="en-GB"/>
              <a:t> and which problem will it solve?</a:t>
            </a:r>
            <a:endParaRPr/>
          </a:p>
        </p:txBody>
      </p:sp>
      <p:sp>
        <p:nvSpPr>
          <p:cNvPr id="283" name="Google Shape;283;p24"/>
          <p:cNvSpPr txBox="1"/>
          <p:nvPr>
            <p:ph idx="1" type="body"/>
          </p:nvPr>
        </p:nvSpPr>
        <p:spPr>
          <a:xfrm>
            <a:off x="1682350" y="1567550"/>
            <a:ext cx="6140100" cy="2911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There are many industries and many companies that cannot make a good amount of profit and establish a strong relationship with their customers because they aren't able to identify and fulfill the customers' demands. They cannot figure out which resources and how many resources they will need to meet future demands.</a:t>
            </a:r>
            <a:endParaRPr/>
          </a:p>
          <a:p>
            <a:pPr indent="-311150" lvl="0" marL="457200" rtl="0" algn="l">
              <a:lnSpc>
                <a:spcPct val="115000"/>
              </a:lnSpc>
              <a:spcBef>
                <a:spcPts val="1000"/>
              </a:spcBef>
              <a:spcAft>
                <a:spcPts val="0"/>
              </a:spcAft>
              <a:buSzPts val="1300"/>
              <a:buChar char="●"/>
            </a:pPr>
            <a:r>
              <a:rPr lang="en-GB"/>
              <a:t> Through the model which we are planning to build, we will be able to predict the no. of engineers (resources) required in the future.</a:t>
            </a:r>
            <a:endParaRPr/>
          </a:p>
          <a:p>
            <a:pPr indent="-311150" lvl="0" marL="457200" rtl="0" algn="l">
              <a:lnSpc>
                <a:spcPct val="115000"/>
              </a:lnSpc>
              <a:spcBef>
                <a:spcPts val="1000"/>
              </a:spcBef>
              <a:spcAft>
                <a:spcPts val="1000"/>
              </a:spcAft>
              <a:buSzPts val="1300"/>
              <a:buChar char="●"/>
            </a:pPr>
            <a:r>
              <a:rPr lang="en-GB"/>
              <a:t> By applying this businesses will prosper as they will never fail to meet the demands of their customers.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5"/>
          <p:cNvSpPr txBox="1"/>
          <p:nvPr>
            <p:ph type="title"/>
          </p:nvPr>
        </p:nvSpPr>
        <p:spPr>
          <a:xfrm>
            <a:off x="1297500" y="575925"/>
            <a:ext cx="3374400" cy="68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Solution</a:t>
            </a:r>
            <a:endParaRPr/>
          </a:p>
        </p:txBody>
      </p:sp>
      <p:sp>
        <p:nvSpPr>
          <p:cNvPr id="289" name="Google Shape;289;p25"/>
          <p:cNvSpPr txBox="1"/>
          <p:nvPr>
            <p:ph idx="1" type="body"/>
          </p:nvPr>
        </p:nvSpPr>
        <p:spPr>
          <a:xfrm>
            <a:off x="1478750" y="1403750"/>
            <a:ext cx="6857700" cy="335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this project, after doing the analysis of historical data ,on the basis of hourly,daily,and weekly query requests we build a model which predicts no. of engineers required at a particular time ,particular day of a week. We can predict for which time slot we will be requiring the maximum and minimum number of engineers so that we can scale up and down our resources and meet the customer demands without wasting any of our resources.</a:t>
            </a:r>
            <a:endParaRPr/>
          </a:p>
          <a:p>
            <a:pPr indent="0" lvl="0" marL="0" rtl="0" algn="l">
              <a:spcBef>
                <a:spcPts val="1600"/>
              </a:spcBef>
              <a:spcAft>
                <a:spcPts val="0"/>
              </a:spcAft>
              <a:buNone/>
            </a:pPr>
            <a:r>
              <a:rPr lang="en-GB"/>
              <a:t>We will be implementing our model through the IBM SPSS modeler.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